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8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43" r:id="rId11"/>
    <p:sldId id="344" r:id="rId12"/>
    <p:sldId id="345" r:id="rId13"/>
    <p:sldId id="346" r:id="rId14"/>
    <p:sldId id="272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292" r:id="rId34"/>
    <p:sldId id="293" r:id="rId35"/>
    <p:sldId id="294" r:id="rId36"/>
    <p:sldId id="295" r:id="rId37"/>
    <p:sldId id="339" r:id="rId38"/>
    <p:sldId id="316" r:id="rId39"/>
    <p:sldId id="310" r:id="rId40"/>
    <p:sldId id="337" r:id="rId41"/>
    <p:sldId id="322" r:id="rId42"/>
    <p:sldId id="297" r:id="rId43"/>
    <p:sldId id="298" r:id="rId44"/>
    <p:sldId id="299" r:id="rId45"/>
    <p:sldId id="338" r:id="rId46"/>
    <p:sldId id="301" r:id="rId47"/>
    <p:sldId id="323" r:id="rId48"/>
    <p:sldId id="302" r:id="rId49"/>
    <p:sldId id="303" r:id="rId50"/>
    <p:sldId id="304" r:id="rId51"/>
    <p:sldId id="317" r:id="rId52"/>
    <p:sldId id="327" r:id="rId53"/>
    <p:sldId id="340" r:id="rId54"/>
    <p:sldId id="324" r:id="rId55"/>
    <p:sldId id="274" r:id="rId56"/>
    <p:sldId id="306" r:id="rId57"/>
    <p:sldId id="329" r:id="rId58"/>
    <p:sldId id="341" r:id="rId59"/>
    <p:sldId id="334" r:id="rId60"/>
    <p:sldId id="330" r:id="rId61"/>
    <p:sldId id="321" r:id="rId62"/>
    <p:sldId id="328" r:id="rId63"/>
    <p:sldId id="318" r:id="rId64"/>
    <p:sldId id="342" r:id="rId65"/>
    <p:sldId id="315" r:id="rId66"/>
    <p:sldId id="335" r:id="rId6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FFFFFF"/>
    <a:srgbClr val="9C695B"/>
    <a:srgbClr val="B9957B"/>
    <a:srgbClr val="D2B986"/>
    <a:srgbClr val="F0E9B8"/>
    <a:srgbClr val="F7ECF9"/>
    <a:srgbClr val="C00000"/>
    <a:srgbClr val="D21F1B"/>
    <a:srgbClr val="FD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30/01/2025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0138-7E94-294C-E0E7-F150FBAD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74273-2D3F-3954-63F5-849F5718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0EB74-EAA3-708C-9A49-62048281F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BD578-C6E9-F5BD-416F-9D1EAAF70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770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35BFF-7F47-2D07-0D4C-C0EA5FE2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67F9-F2EC-8A55-7651-BDB1D1914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C2FE8-DA79-7996-C414-6982D98E9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D552-5063-6665-9C82-13CBC99610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86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7F3-5A15-95D0-E319-5282AFE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7F6905-2B34-3D91-F30D-69C6BEE7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73C681-8A8F-F973-D2A1-31210BB7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5FA5E-E507-65CE-6236-F529015B9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9295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E62-3B1F-2A90-436B-CEF85E9D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ED47F7-9EC2-D2C9-3A33-7BC2F886B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58B080-19AC-35CE-7D9C-E853FBB7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BC17D-D9EB-C6FF-51BF-E3FFCBE08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microsoft.com/office/2007/relationships/hdphoto" Target="../media/hdphoto1.wdp"/><Relationship Id="rId9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microsoft.com/office/2007/relationships/hdphoto" Target="../media/hdphoto1.wdp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8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82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microsoft.com/office/2007/relationships/hdphoto" Target="../media/hdphoto1.wdp"/><Relationship Id="rId10" Type="http://schemas.openxmlformats.org/officeDocument/2006/relationships/image" Target="../media/image94.png"/><Relationship Id="rId4" Type="http://schemas.openxmlformats.org/officeDocument/2006/relationships/image" Target="../media/image3.png"/><Relationship Id="rId9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6.png"/><Relationship Id="rId7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11" Type="http://schemas.openxmlformats.org/officeDocument/2006/relationships/image" Target="../media/image101.png"/><Relationship Id="rId5" Type="http://schemas.microsoft.com/office/2007/relationships/hdphoto" Target="../media/hdphoto1.wdp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7" Type="http://schemas.openxmlformats.org/officeDocument/2006/relationships/image" Target="../media/image104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5.jp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0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microsoft.com/office/2007/relationships/hdphoto" Target="../media/hdphoto1.wdp"/><Relationship Id="rId9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14.jpg"/><Relationship Id="rId7" Type="http://schemas.microsoft.com/office/2007/relationships/hdphoto" Target="../media/hdphoto1.wdp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11" Type="http://schemas.openxmlformats.org/officeDocument/2006/relationships/image" Target="../media/image74.png"/><Relationship Id="rId5" Type="http://schemas.openxmlformats.org/officeDocument/2006/relationships/image" Target="../media/image116.png"/><Relationship Id="rId10" Type="http://schemas.openxmlformats.org/officeDocument/2006/relationships/image" Target="../media/image118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2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jpg"/><Relationship Id="rId5" Type="http://schemas.openxmlformats.org/officeDocument/2006/relationships/image" Target="../media/image121.jp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23.jp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2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1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3.png"/><Relationship Id="rId7" Type="http://schemas.openxmlformats.org/officeDocument/2006/relationships/image" Target="../media/image14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9.png"/><Relationship Id="rId5" Type="http://schemas.openxmlformats.org/officeDocument/2006/relationships/image" Target="../media/image138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4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microsoft.com/office/2007/relationships/hdphoto" Target="../media/hdphoto1.wdp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11.png"/><Relationship Id="rId4" Type="http://schemas.openxmlformats.org/officeDocument/2006/relationships/image" Target="../media/image14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microsoft.com/office/2007/relationships/hdphoto" Target="../media/hdphoto1.wdp"/><Relationship Id="rId7" Type="http://schemas.openxmlformats.org/officeDocument/2006/relationships/image" Target="../media/image1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5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>
                <a:solidFill>
                  <a:schemeClr val="bg1"/>
                </a:solidFill>
              </a:rPr>
              <a:t>URBAN MOBILITY CHALLENGE</a:t>
            </a:r>
            <a:endParaRPr lang="it-IT" sz="3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Alessandro Borgherini - 2123456</a:t>
            </a:r>
          </a:p>
          <a:p>
            <a:r>
              <a:rPr lang="it-IT" b="1" dirty="0">
                <a:solidFill>
                  <a:schemeClr val="bg1"/>
                </a:solidFill>
              </a:rPr>
              <a:t>Riccardo Rettore - 2110512</a:t>
            </a:r>
          </a:p>
          <a:p>
            <a:r>
              <a:rPr lang="it-IT" b="1" dirty="0">
                <a:solidFill>
                  <a:schemeClr val="bg1"/>
                </a:solidFill>
              </a:rPr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484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1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0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E99EF-8EFC-AE62-032F-0C8ADA68A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6114" y="4539289"/>
            <a:ext cx="3172471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09595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5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19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75D1C-6990-A7C0-75F6-0F1C2864E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3ABE0B5-AA9F-2DD2-B00C-138C4FA9F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736922-DD0C-9341-53F7-74C524CB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5" y="1178651"/>
            <a:ext cx="10638389" cy="56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considerations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FC3E-6EFD-BDB3-8040-AC659CF8A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575EE03-FDD4-1799-D324-F30E835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079E-980A-F1DD-1394-C3F3FE81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35" y="1157001"/>
            <a:ext cx="10821524" cy="56719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751CF-7AC8-E8F1-013E-6397A2972F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74" y="3346281"/>
            <a:ext cx="4660836" cy="240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5C9E5-4D37-9013-0DAF-B069F4F468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61" y="3292074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4F897-DEE4-BFCA-FA4E-C4886C7CC179}"/>
              </a:ext>
            </a:extLst>
          </p:cNvPr>
          <p:cNvSpPr txBox="1"/>
          <p:nvPr/>
        </p:nvSpPr>
        <p:spPr>
          <a:xfrm>
            <a:off x="6654800" y="3346281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38368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1871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171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3996633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001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3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b="1" dirty="0"/>
              <a:t>d = 2 / </a:t>
            </a:r>
            <a:r>
              <a:rPr lang="it-IT" sz="1400" b="1" dirty="0" err="1"/>
              <a:t>sqrt</a:t>
            </a:r>
            <a:r>
              <a:rPr lang="it-IT" sz="1400" b="1" dirty="0"/>
              <a:t>(2)</a:t>
            </a:r>
          </a:p>
          <a:p>
            <a:r>
              <a:rPr lang="it-IT" sz="1400" b="1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88216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179544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98672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3BD1-5644-E4B9-2779-1E5CF70E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1EA0FA9-BA05-6F01-6DBD-E5B84358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BC351-9349-30D8-B1C0-4A1906324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29" y="1189006"/>
            <a:ext cx="10341342" cy="56689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01D214-AAE8-76CC-7782-E05DF1FF8C41}"/>
              </a:ext>
            </a:extLst>
          </p:cNvPr>
          <p:cNvSpPr txBox="1"/>
          <p:nvPr/>
        </p:nvSpPr>
        <p:spPr>
          <a:xfrm>
            <a:off x="9250288" y="5831687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114102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AFA5-D41F-3624-F55F-3521D97D9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55B24DD-FBDE-06C3-5C5D-D48404C57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F5B22F-03CF-6A97-2E91-39003DE8E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1" y="1181320"/>
            <a:ext cx="10634438" cy="5676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C9D64-B1C8-DA78-E214-8E8AD0FC1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53" y="2664788"/>
            <a:ext cx="4672730" cy="2415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857B9C-77EA-54B6-144D-08FE752A810D}"/>
              </a:ext>
            </a:extLst>
          </p:cNvPr>
          <p:cNvSpPr txBox="1"/>
          <p:nvPr/>
        </p:nvSpPr>
        <p:spPr>
          <a:xfrm>
            <a:off x="1615774" y="1600763"/>
            <a:ext cx="1303573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A5210-FC7F-F95A-E945-7A98867B39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27" y="2664788"/>
            <a:ext cx="4605897" cy="240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EA41A-27D7-7E1F-0F00-468D9F4FEEA2}"/>
              </a:ext>
            </a:extLst>
          </p:cNvPr>
          <p:cNvSpPr txBox="1"/>
          <p:nvPr/>
        </p:nvSpPr>
        <p:spPr>
          <a:xfrm>
            <a:off x="6747666" y="2718995"/>
            <a:ext cx="4764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/>
              <a:t>Vd</a:t>
            </a:r>
            <a:r>
              <a:rPr lang="it-IT" sz="1050" dirty="0"/>
              <a:t>(t)</a:t>
            </a:r>
          </a:p>
        </p:txBody>
      </p:sp>
    </p:spTree>
    <p:extLst>
      <p:ext uri="{BB962C8B-B14F-4D97-AF65-F5344CB8AC3E}">
        <p14:creationId xmlns:p14="http://schemas.microsoft.com/office/powerpoint/2010/main" val="1018764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84FD9BC-21FD-50EC-7423-E0D80BD2A61C}"/>
              </a:ext>
            </a:extLst>
          </p:cNvPr>
          <p:cNvSpPr/>
          <p:nvPr/>
        </p:nvSpPr>
        <p:spPr>
          <a:xfrm>
            <a:off x="737703" y="3429000"/>
            <a:ext cx="1646268" cy="2082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DBCBB278-E38B-FC1A-86AC-930E9931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5091" r="7942" b="2837"/>
          <a:stretch/>
        </p:blipFill>
        <p:spPr>
          <a:xfrm>
            <a:off x="4067257" y="1096429"/>
            <a:ext cx="8116979" cy="566900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579914" y="2601686"/>
            <a:ext cx="2253343" cy="3230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4495800"/>
            <a:ext cx="283029" cy="12657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2834080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825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0A86F69-86BF-E02E-EAB5-60B2A015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090"/>
            <a:ext cx="12192000" cy="377270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3068327" y="4588309"/>
            <a:ext cx="0" cy="73415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102" y="5469003"/>
            <a:ext cx="2133898" cy="22863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4043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10342833" y="3439408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1226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877708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874826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5075421" y="3424289"/>
            <a:ext cx="409610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F62F91C-6BBF-47B2-8083-702D9758713C}"/>
              </a:ext>
            </a:extLst>
          </p:cNvPr>
          <p:cNvSpPr txBox="1"/>
          <p:nvPr/>
        </p:nvSpPr>
        <p:spPr>
          <a:xfrm>
            <a:off x="3621329" y="4041653"/>
            <a:ext cx="1317172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saturation</a:t>
            </a:r>
            <a:endParaRPr lang="it-IT" dirty="0">
              <a:solidFill>
                <a:srgbClr val="00B0F0"/>
              </a:solidFill>
            </a:endParaRPr>
          </a:p>
        </p:txBody>
      </p:sp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D2ED2E7F-5B0E-B5AF-2BA3-695E5273D7D1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938504" y="2329799"/>
            <a:ext cx="1125668" cy="1123845"/>
          </a:xfrm>
          <a:prstGeom prst="curvedConnector3">
            <a:avLst>
              <a:gd name="adj1" fmla="val 1070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7BFF5194-25B9-8517-0352-D0B3AB55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542" y="1150388"/>
            <a:ext cx="5282153" cy="28820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831771"/>
            <a:ext cx="3174175" cy="200648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E05D14A-321D-B61D-B191-2F3736213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9" t="6349" r="8572" b="3829"/>
          <a:stretch/>
        </p:blipFill>
        <p:spPr>
          <a:xfrm>
            <a:off x="4305124" y="1316966"/>
            <a:ext cx="7872803" cy="554103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494271"/>
            <a:ext cx="4611431" cy="812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V="1">
            <a:off x="8370064" y="4874527"/>
            <a:ext cx="0" cy="720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 flipH="1">
            <a:off x="5682343" y="3272461"/>
            <a:ext cx="121296" cy="1778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93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EB70D37-E6FF-7120-8409-A0C6E3076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2435" r="8474" b="1459"/>
          <a:stretch/>
        </p:blipFill>
        <p:spPr>
          <a:xfrm>
            <a:off x="34799" y="2722992"/>
            <a:ext cx="6529795" cy="411766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1CCE64F8-E425-B71F-1D7A-2EE3F16ED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010" y="4734689"/>
            <a:ext cx="914820" cy="38473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8219" y="1398121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743700" y="2331523"/>
            <a:ext cx="1876101" cy="1294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8673419" y="4748413"/>
            <a:ext cx="268797" cy="323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9556" y="5119427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4810" y="5961985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2CCDF903-97EF-E42C-9D43-4E92B35FC4D7}"/>
              </a:ext>
            </a:extLst>
          </p:cNvPr>
          <p:cNvSpPr/>
          <p:nvPr/>
        </p:nvSpPr>
        <p:spPr>
          <a:xfrm>
            <a:off x="2188219" y="1611253"/>
            <a:ext cx="661026" cy="434024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E992E36-0FA1-9FC9-5990-5F259975BB44}"/>
              </a:ext>
            </a:extLst>
          </p:cNvPr>
          <p:cNvSpPr/>
          <p:nvPr/>
        </p:nvSpPr>
        <p:spPr>
          <a:xfrm>
            <a:off x="8949151" y="4781826"/>
            <a:ext cx="181679" cy="33760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15C20317-4674-1D8E-706A-1B0CFFB1614E}"/>
              </a:ext>
            </a:extLst>
          </p:cNvPr>
          <p:cNvSpPr/>
          <p:nvPr/>
        </p:nvSpPr>
        <p:spPr>
          <a:xfrm>
            <a:off x="10953343" y="3603339"/>
            <a:ext cx="433492" cy="246353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2243664-4685-FD73-72D2-02C2E57E0864}"/>
              </a:ext>
            </a:extLst>
          </p:cNvPr>
          <p:cNvSpPr/>
          <p:nvPr/>
        </p:nvSpPr>
        <p:spPr>
          <a:xfrm>
            <a:off x="9318292" y="3612426"/>
            <a:ext cx="558996" cy="26706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6FCFA1-2C75-ABF9-8955-13EB17FC6E9F}"/>
              </a:ext>
            </a:extLst>
          </p:cNvPr>
          <p:cNvSpPr txBox="1"/>
          <p:nvPr/>
        </p:nvSpPr>
        <p:spPr>
          <a:xfrm>
            <a:off x="6122438" y="1403126"/>
            <a:ext cx="1268886" cy="369332"/>
          </a:xfrm>
          <a:prstGeom prst="rect">
            <a:avLst/>
          </a:prstGeom>
          <a:noFill/>
          <a:ln>
            <a:solidFill>
              <a:srgbClr val="23E62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kv,kw</a:t>
            </a:r>
            <a:r>
              <a:rPr lang="en-US" dirty="0"/>
              <a:t> &gt;0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001513E-62B1-E233-FFE5-C134830BF6FF}"/>
              </a:ext>
            </a:extLst>
          </p:cNvPr>
          <p:cNvGrpSpPr/>
          <p:nvPr/>
        </p:nvGrpSpPr>
        <p:grpSpPr>
          <a:xfrm>
            <a:off x="2921620" y="1200102"/>
            <a:ext cx="9253973" cy="5524084"/>
            <a:chOff x="2921620" y="1200102"/>
            <a:chExt cx="9253973" cy="5524084"/>
          </a:xfrm>
        </p:grpSpPr>
        <p:pic>
          <p:nvPicPr>
            <p:cNvPr id="4" name="Immagine 3" descr="Immagine che contiene testo, diagramma, linea, Diagramma&#10;&#10;Descrizione generata automaticamente">
              <a:extLst>
                <a:ext uri="{FF2B5EF4-FFF2-40B4-BE49-F238E27FC236}">
                  <a16:creationId xmlns:a16="http://schemas.microsoft.com/office/drawing/2014/main" id="{B5706CD3-B571-ABAA-4C81-047C8EE02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4" t="3040" r="8759" b="1572"/>
            <a:stretch/>
          </p:blipFill>
          <p:spPr>
            <a:xfrm>
              <a:off x="2921620" y="1200102"/>
              <a:ext cx="9253973" cy="5524084"/>
            </a:xfrm>
            <a:prstGeom prst="rect">
              <a:avLst/>
            </a:prstGeom>
          </p:spPr>
        </p:pic>
        <p:pic>
          <p:nvPicPr>
            <p:cNvPr id="3" name="Immagine 2" descr="Immagine che contiene testo, diagramma, linea, Diagramma&#10;&#10;Descrizione generata automaticamente">
              <a:extLst>
                <a:ext uri="{FF2B5EF4-FFF2-40B4-BE49-F238E27FC236}">
                  <a16:creationId xmlns:a16="http://schemas.microsoft.com/office/drawing/2014/main" id="{EC4A1088-3546-9B2F-DAB5-1C325CAB5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4" t="38772" r="89898" b="56255"/>
            <a:stretch/>
          </p:blipFill>
          <p:spPr>
            <a:xfrm rot="5400000">
              <a:off x="5099245" y="1797547"/>
              <a:ext cx="236183" cy="239486"/>
            </a:xfrm>
            <a:prstGeom prst="rect">
              <a:avLst/>
            </a:prstGeom>
          </p:spPr>
        </p:pic>
      </p:grp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C00000"/>
                </a:solidFill>
              </a:rPr>
              <a:t>speed</a:t>
            </a:r>
            <a:endParaRPr lang="it-IT" dirty="0">
              <a:solidFill>
                <a:srgbClr val="C00000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222702"/>
            <a:ext cx="1574528" cy="12868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0070C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C00000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2570584" cy="60752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8" y="5339262"/>
            <a:ext cx="4355381" cy="809291"/>
          </a:xfrm>
          <a:prstGeom prst="curvedConnector3">
            <a:avLst>
              <a:gd name="adj1" fmla="val 98646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8ED7FDE-2D8B-35F5-51A0-950E158301FC}"/>
              </a:ext>
            </a:extLst>
          </p:cNvPr>
          <p:cNvCxnSpPr/>
          <p:nvPr/>
        </p:nvCxnSpPr>
        <p:spPr>
          <a:xfrm flipV="1">
            <a:off x="5638800" y="4833257"/>
            <a:ext cx="457200" cy="264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B3D74F5-7903-7ABC-58C2-A5DF3A5C20D2}"/>
              </a:ext>
            </a:extLst>
          </p:cNvPr>
          <p:cNvCxnSpPr>
            <a:cxnSpLocks/>
          </p:cNvCxnSpPr>
          <p:nvPr/>
        </p:nvCxnSpPr>
        <p:spPr>
          <a:xfrm flipV="1">
            <a:off x="5625279" y="3222702"/>
            <a:ext cx="575568" cy="1889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1.79%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96E-6017-9597-B609-AE062D2C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5611F73-6870-A769-A9D8-BEBF1032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EFF475B-91C5-7286-EB45-957BACCD1F0A}"/>
              </a:ext>
            </a:extLst>
          </p:cNvPr>
          <p:cNvSpPr txBox="1"/>
          <p:nvPr/>
        </p:nvSpPr>
        <p:spPr>
          <a:xfrm>
            <a:off x="11092148" y="1274048"/>
            <a:ext cx="90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Gains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39CB2E-2138-B513-6983-42D15559082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F66B0B3-049C-6293-CB4A-E864BA08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4127" r="8661" b="2858"/>
          <a:stretch/>
        </p:blipFill>
        <p:spPr>
          <a:xfrm>
            <a:off x="0" y="1153884"/>
            <a:ext cx="9872613" cy="570411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5D468CC-1B7F-71A9-BFFA-18874E33C56F}"/>
              </a:ext>
            </a:extLst>
          </p:cNvPr>
          <p:cNvSpPr txBox="1"/>
          <p:nvPr/>
        </p:nvSpPr>
        <p:spPr>
          <a:xfrm>
            <a:off x="9881419" y="2058804"/>
            <a:ext cx="2506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C000"/>
                </a:solidFill>
              </a:rPr>
              <a:t>Kv</a:t>
            </a:r>
            <a:r>
              <a:rPr lang="en-US" dirty="0">
                <a:solidFill>
                  <a:srgbClr val="FFC000"/>
                </a:solidFill>
              </a:rPr>
              <a:t> greater than Kw</a:t>
            </a:r>
            <a:r>
              <a:rPr lang="en-US" dirty="0"/>
              <a:t>, bigger overshoot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6AB6CCA-033A-89A0-710B-42020B6C7ADB}"/>
              </a:ext>
            </a:extLst>
          </p:cNvPr>
          <p:cNvSpPr txBox="1"/>
          <p:nvPr/>
        </p:nvSpPr>
        <p:spPr>
          <a:xfrm>
            <a:off x="9912591" y="3682776"/>
            <a:ext cx="2506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Kv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less than Kw</a:t>
            </a:r>
            <a:r>
              <a:rPr lang="en-US" dirty="0"/>
              <a:t>, the system reaches steady state more slowly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E42B800-18D5-520D-6C07-F02838579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5220" y="5085956"/>
            <a:ext cx="3130501" cy="355903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D509A68-7550-7012-CC93-99B6EAA4084F}"/>
              </a:ext>
            </a:extLst>
          </p:cNvPr>
          <p:cNvSpPr/>
          <p:nvPr/>
        </p:nvSpPr>
        <p:spPr>
          <a:xfrm>
            <a:off x="9152870" y="4963067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508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781" y="5214000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714DD7-BBAE-2DA1-7BC1-6B22EBFD305F}"/>
              </a:ext>
            </a:extLst>
          </p:cNvPr>
          <p:cNvSpPr txBox="1"/>
          <p:nvPr/>
        </p:nvSpPr>
        <p:spPr>
          <a:xfrm>
            <a:off x="3081507" y="2045466"/>
            <a:ext cx="1425180" cy="369332"/>
          </a:xfrm>
          <a:prstGeom prst="rect">
            <a:avLst/>
          </a:prstGeom>
          <a:noFill/>
          <a:ln>
            <a:solidFill>
              <a:srgbClr val="23E62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k1,k2,k3 &gt;0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49127E-7838-6AF5-C6C6-1CF55E95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" t="2682" r="6859"/>
          <a:stretch/>
        </p:blipFill>
        <p:spPr>
          <a:xfrm>
            <a:off x="230901" y="2358492"/>
            <a:ext cx="6084229" cy="455288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 flipH="1">
            <a:off x="3056021" y="1717076"/>
            <a:ext cx="2605394" cy="1447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987F4-79BD-308F-36E0-0EC4E2796334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[0.35, 0.4, 0.6] 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CBD8E79-72C7-478B-5329-85CB3E2C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5" r="6729"/>
          <a:stretch/>
        </p:blipFill>
        <p:spPr>
          <a:xfrm>
            <a:off x="6315130" y="2265387"/>
            <a:ext cx="5837000" cy="455288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BF1190F-242F-7612-3EE3-17C572FEFA2E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3673396" cy="171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23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9C9917F-4BFC-5C0A-AF16-027E345F09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4692" y="5670926"/>
            <a:ext cx="1657581" cy="65868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045A21A-A718-1065-EDDB-9FFA1029AA71}"/>
              </a:ext>
            </a:extLst>
          </p:cNvPr>
          <p:cNvSpPr txBox="1"/>
          <p:nvPr/>
        </p:nvSpPr>
        <p:spPr>
          <a:xfrm>
            <a:off x="818147" y="5077326"/>
            <a:ext cx="2564150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New angle dynamics: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EB7C56-C909-9914-7045-72F30D83D07A}"/>
              </a:ext>
            </a:extLst>
          </p:cNvPr>
          <p:cNvSpPr txBox="1"/>
          <p:nvPr/>
        </p:nvSpPr>
        <p:spPr>
          <a:xfrm>
            <a:off x="3070621" y="2045466"/>
            <a:ext cx="1425180" cy="369332"/>
          </a:xfrm>
          <a:prstGeom prst="rect">
            <a:avLst/>
          </a:prstGeom>
          <a:noFill/>
          <a:ln>
            <a:solidFill>
              <a:srgbClr val="23E62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k1,k2,k3 &gt;0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B5A2-5623-E571-154C-41C66DD6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DBD949C-7167-7B47-C5EA-4E9FBF5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DB0726B-6F33-8765-3446-120C106BCBE9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156372-D03B-8B57-2B0A-D447050AAA5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0DB42E-A654-FDE4-1AF5-5E97C17723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7C8F0D-E26F-18AC-9E66-E0738C14F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3" t="4550" r="8705"/>
          <a:stretch/>
        </p:blipFill>
        <p:spPr>
          <a:xfrm>
            <a:off x="13091" y="2011526"/>
            <a:ext cx="6082909" cy="48464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168A3-E5BD-58D9-7C52-91EA11DE5AE1}"/>
              </a:ext>
            </a:extLst>
          </p:cNvPr>
          <p:cNvSpPr txBox="1"/>
          <p:nvPr/>
        </p:nvSpPr>
        <p:spPr>
          <a:xfrm>
            <a:off x="1987800" y="1128061"/>
            <a:ext cx="6821905" cy="120032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[0.5, 0.7, 1.6]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0EB085-E0B8-3522-B19D-4FCB5E03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8442"/>
          <a:stretch/>
        </p:blipFill>
        <p:spPr>
          <a:xfrm>
            <a:off x="6090549" y="1775343"/>
            <a:ext cx="6088361" cy="50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26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216567" y="2170661"/>
            <a:ext cx="5465114" cy="203132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5775157" y="1356697"/>
            <a:ext cx="6253799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/>
              <a:t>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endParaRPr lang="it-IT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linear, </a:t>
            </a:r>
            <a:r>
              <a:rPr lang="it-IT" sz="1800" dirty="0" err="1"/>
              <a:t>decoupled</a:t>
            </a:r>
            <a:r>
              <a:rPr lang="it-IT" sz="1800" dirty="0"/>
              <a:t>, SISO , single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easy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5775157" y="3314499"/>
            <a:ext cx="625379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smooth</a:t>
            </a:r>
            <a:r>
              <a:rPr lang="it-IT" dirty="0"/>
              <a:t>,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 → control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with more gains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68BAA28-02CA-F122-463B-7D285EE7265A}"/>
              </a:ext>
            </a:extLst>
          </p:cNvPr>
          <p:cNvSpPr txBox="1"/>
          <p:nvPr/>
        </p:nvSpPr>
        <p:spPr>
          <a:xfrm>
            <a:off x="902702" y="5243889"/>
            <a:ext cx="4610675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6211F39-5519-6896-6464-794713B06470}"/>
              </a:ext>
            </a:extLst>
          </p:cNvPr>
          <p:cNvSpPr txBox="1"/>
          <p:nvPr/>
        </p:nvSpPr>
        <p:spPr>
          <a:xfrm>
            <a:off x="6678625" y="5160487"/>
            <a:ext cx="4774485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4F0CDCF-7125-68C2-8FFF-88A345FD2BB4}"/>
              </a:ext>
            </a:extLst>
          </p:cNvPr>
          <p:cNvCxnSpPr>
            <a:cxnSpLocks/>
          </p:cNvCxnSpPr>
          <p:nvPr/>
        </p:nvCxnSpPr>
        <p:spPr>
          <a:xfrm flipH="1">
            <a:off x="0" y="4957011"/>
            <a:ext cx="12192000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881D3BFD-D958-CAB2-21CA-EBD58A5BB7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7877" b="9063"/>
          <a:stretch/>
        </p:blipFill>
        <p:spPr>
          <a:xfrm>
            <a:off x="1647241" y="2081463"/>
            <a:ext cx="9141834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2666</TotalTime>
  <Words>1005</Words>
  <Application>Microsoft Office PowerPoint</Application>
  <PresentationFormat>Widescreen</PresentationFormat>
  <Paragraphs>247</Paragraphs>
  <Slides>66</Slides>
  <Notes>40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Final considerations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673</cp:revision>
  <dcterms:created xsi:type="dcterms:W3CDTF">2023-05-17T11:15:50Z</dcterms:created>
  <dcterms:modified xsi:type="dcterms:W3CDTF">2025-01-30T10:55:26Z</dcterms:modified>
</cp:coreProperties>
</file>